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7" r:id="rId2"/>
    <p:sldId id="263" r:id="rId3"/>
    <p:sldId id="261" r:id="rId4"/>
    <p:sldId id="264" r:id="rId5"/>
    <p:sldId id="265" r:id="rId6"/>
    <p:sldId id="262" r:id="rId7"/>
    <p:sldId id="256" r:id="rId8"/>
    <p:sldId id="258" r:id="rId9"/>
    <p:sldId id="259" r:id="rId10"/>
    <p:sldId id="26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74A87200-66D7-4D95-BC8B-E7A397EE0AB0}" type="datetimeFigureOut">
              <a:rPr lang="en-US" smtClean="0"/>
              <a:t>3/30/2012</a:t>
            </a:fld>
            <a:endParaRPr lang="en-US"/>
          </a:p>
        </p:txBody>
      </p:sp>
      <p:sp>
        <p:nvSpPr>
          <p:cNvPr id="17" name="Slide Number Placeholder 16"/>
          <p:cNvSpPr>
            <a:spLocks noGrp="1"/>
          </p:cNvSpPr>
          <p:nvPr>
            <p:ph type="sldNum" sz="quarter" idx="11"/>
          </p:nvPr>
        </p:nvSpPr>
        <p:spPr/>
        <p:txBody>
          <a:bodyPr/>
          <a:lstStyle/>
          <a:p>
            <a:fld id="{8D0304EF-6EA5-4B00-85E8-56E7EB713417}" type="slidenum">
              <a:rPr lang="en-US" smtClean="0"/>
              <a:t>‹#›</a:t>
            </a:fld>
            <a:endParaRPr lang="en-US"/>
          </a:p>
        </p:txBody>
      </p:sp>
      <p:sp>
        <p:nvSpPr>
          <p:cNvPr id="19" name="Footer Placeholder 1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A87200-66D7-4D95-BC8B-E7A397EE0AB0}" type="datetimeFigureOut">
              <a:rPr lang="en-US" smtClean="0"/>
              <a:t>3/30/2012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304EF-6EA5-4B00-85E8-56E7EB71341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A87200-66D7-4D95-BC8B-E7A397EE0AB0}" type="datetimeFigureOut">
              <a:rPr lang="en-US" smtClean="0"/>
              <a:t>3/30/2012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304EF-6EA5-4B00-85E8-56E7EB713417}" type="slidenum">
              <a:rPr lang="en-US" smtClean="0"/>
              <a:t>‹#›</a:t>
            </a:fld>
            <a:endParaRPr lang="en-US"/>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74A87200-66D7-4D95-BC8B-E7A397EE0AB0}" type="datetimeFigureOut">
              <a:rPr lang="en-US" smtClean="0"/>
              <a:t>3/30/2012</a:t>
            </a:fld>
            <a:endParaRPr lang="en-US"/>
          </a:p>
        </p:txBody>
      </p:sp>
      <p:sp>
        <p:nvSpPr>
          <p:cNvPr id="12" name="Slide Number Placeholder 11"/>
          <p:cNvSpPr>
            <a:spLocks noGrp="1"/>
          </p:cNvSpPr>
          <p:nvPr>
            <p:ph type="sldNum" sz="quarter" idx="15"/>
          </p:nvPr>
        </p:nvSpPr>
        <p:spPr/>
        <p:txBody>
          <a:bodyPr/>
          <a:lstStyle/>
          <a:p>
            <a:fld id="{8D0304EF-6EA5-4B00-85E8-56E7EB713417}"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74A87200-66D7-4D95-BC8B-E7A397EE0AB0}" type="datetimeFigureOut">
              <a:rPr lang="en-US" smtClean="0"/>
              <a:t>3/30/2012</a:t>
            </a:fld>
            <a:endParaRPr lang="en-US"/>
          </a:p>
        </p:txBody>
      </p:sp>
      <p:sp>
        <p:nvSpPr>
          <p:cNvPr id="14" name="Slide Number Placeholder 13"/>
          <p:cNvSpPr>
            <a:spLocks noGrp="1"/>
          </p:cNvSpPr>
          <p:nvPr>
            <p:ph type="sldNum" sz="quarter" idx="11"/>
          </p:nvPr>
        </p:nvSpPr>
        <p:spPr/>
        <p:txBody>
          <a:bodyPr/>
          <a:lstStyle/>
          <a:p>
            <a:fld id="{8D0304EF-6EA5-4B00-85E8-56E7EB713417}"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74A87200-66D7-4D95-BC8B-E7A397EE0AB0}" type="datetimeFigureOut">
              <a:rPr lang="en-US" smtClean="0"/>
              <a:t>3/30/2012</a:t>
            </a:fld>
            <a:endParaRPr lang="en-US"/>
          </a:p>
        </p:txBody>
      </p:sp>
      <p:sp>
        <p:nvSpPr>
          <p:cNvPr id="12" name="Slide Number Placeholder 11"/>
          <p:cNvSpPr>
            <a:spLocks noGrp="1"/>
          </p:cNvSpPr>
          <p:nvPr>
            <p:ph type="sldNum" sz="quarter" idx="16"/>
          </p:nvPr>
        </p:nvSpPr>
        <p:spPr/>
        <p:txBody>
          <a:bodyPr/>
          <a:lstStyle/>
          <a:p>
            <a:fld id="{8D0304EF-6EA5-4B00-85E8-56E7EB713417}" type="slidenum">
              <a:rPr lang="en-US" smtClean="0"/>
              <a:t>‹#›</a:t>
            </a:fld>
            <a:endParaRPr lang="en-US"/>
          </a:p>
        </p:txBody>
      </p:sp>
      <p:sp>
        <p:nvSpPr>
          <p:cNvPr id="13" name="Footer Placeholder 12"/>
          <p:cNvSpPr>
            <a:spLocks noGrp="1"/>
          </p:cNvSpPr>
          <p:nvPr>
            <p:ph type="ftr" sz="quarter" idx="17"/>
          </p:nvPr>
        </p:nvSpPr>
        <p:spPr/>
        <p:txBody>
          <a:bodyPr/>
          <a:lstStyle/>
          <a:p>
            <a:endParaRPr lang="en-US"/>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74A87200-66D7-4D95-BC8B-E7A397EE0AB0}" type="datetimeFigureOut">
              <a:rPr lang="en-US" smtClean="0"/>
              <a:t>3/30/2012</a:t>
            </a:fld>
            <a:endParaRPr lang="en-US"/>
          </a:p>
        </p:txBody>
      </p:sp>
      <p:sp>
        <p:nvSpPr>
          <p:cNvPr id="12" name="Slide Number Placeholder 11"/>
          <p:cNvSpPr>
            <a:spLocks noGrp="1"/>
          </p:cNvSpPr>
          <p:nvPr>
            <p:ph type="sldNum" sz="quarter" idx="17"/>
          </p:nvPr>
        </p:nvSpPr>
        <p:spPr/>
        <p:txBody>
          <a:bodyPr/>
          <a:lstStyle/>
          <a:p>
            <a:fld id="{8D0304EF-6EA5-4B00-85E8-56E7EB713417}" type="slidenum">
              <a:rPr lang="en-US" smtClean="0"/>
              <a:t>‹#›</a:t>
            </a:fld>
            <a:endParaRPr lang="en-US"/>
          </a:p>
        </p:txBody>
      </p:sp>
      <p:sp>
        <p:nvSpPr>
          <p:cNvPr id="13" name="Footer Placeholder 12"/>
          <p:cNvSpPr>
            <a:spLocks noGrp="1"/>
          </p:cNvSpPr>
          <p:nvPr>
            <p:ph type="ftr" sz="quarter" idx="18"/>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74A87200-66D7-4D95-BC8B-E7A397EE0AB0}" type="datetimeFigureOut">
              <a:rPr lang="en-US" smtClean="0"/>
              <a:t>3/30/2012</a:t>
            </a:fld>
            <a:endParaRPr lang="en-US"/>
          </a:p>
        </p:txBody>
      </p:sp>
      <p:sp>
        <p:nvSpPr>
          <p:cNvPr id="16" name="Slide Number Placeholder 15"/>
          <p:cNvSpPr>
            <a:spLocks noGrp="1"/>
          </p:cNvSpPr>
          <p:nvPr>
            <p:ph type="sldNum" sz="quarter" idx="11"/>
          </p:nvPr>
        </p:nvSpPr>
        <p:spPr/>
        <p:txBody>
          <a:bodyPr/>
          <a:lstStyle/>
          <a:p>
            <a:fld id="{8D0304EF-6EA5-4B00-85E8-56E7EB713417}"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74A87200-66D7-4D95-BC8B-E7A397EE0AB0}" type="datetimeFigureOut">
              <a:rPr lang="en-US" smtClean="0"/>
              <a:t>3/30/2012</a:t>
            </a:fld>
            <a:endParaRPr lang="en-US"/>
          </a:p>
        </p:txBody>
      </p:sp>
      <p:sp>
        <p:nvSpPr>
          <p:cNvPr id="8" name="Slide Number Placeholder 7"/>
          <p:cNvSpPr>
            <a:spLocks noGrp="1"/>
          </p:cNvSpPr>
          <p:nvPr>
            <p:ph type="sldNum" sz="quarter" idx="11"/>
          </p:nvPr>
        </p:nvSpPr>
        <p:spPr/>
        <p:txBody>
          <a:bodyPr/>
          <a:lstStyle/>
          <a:p>
            <a:fld id="{8D0304EF-6EA5-4B00-85E8-56E7EB713417}"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74A87200-66D7-4D95-BC8B-E7A397EE0AB0}" type="datetimeFigureOut">
              <a:rPr lang="en-US" smtClean="0"/>
              <a:t>3/30/2012</a:t>
            </a:fld>
            <a:endParaRPr lang="en-US"/>
          </a:p>
        </p:txBody>
      </p:sp>
      <p:sp>
        <p:nvSpPr>
          <p:cNvPr id="19" name="Slide Number Placeholder 18"/>
          <p:cNvSpPr>
            <a:spLocks noGrp="1"/>
          </p:cNvSpPr>
          <p:nvPr>
            <p:ph type="sldNum" sz="quarter" idx="16"/>
          </p:nvPr>
        </p:nvSpPr>
        <p:spPr/>
        <p:txBody>
          <a:bodyPr/>
          <a:lstStyle/>
          <a:p>
            <a:fld id="{8D0304EF-6EA5-4B00-85E8-56E7EB713417}" type="slidenum">
              <a:rPr lang="en-US" smtClean="0"/>
              <a:t>‹#›</a:t>
            </a:fld>
            <a:endParaRPr lang="en-US"/>
          </a:p>
        </p:txBody>
      </p:sp>
      <p:sp>
        <p:nvSpPr>
          <p:cNvPr id="23" name="Footer Placeholder 22"/>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74A87200-66D7-4D95-BC8B-E7A397EE0AB0}" type="datetimeFigureOut">
              <a:rPr lang="en-US" smtClean="0"/>
              <a:t>3/30/2012</a:t>
            </a:fld>
            <a:endParaRPr lang="en-US"/>
          </a:p>
        </p:txBody>
      </p:sp>
      <p:sp>
        <p:nvSpPr>
          <p:cNvPr id="14" name="Slide Number Placeholder 13"/>
          <p:cNvSpPr>
            <a:spLocks noGrp="1"/>
          </p:cNvSpPr>
          <p:nvPr>
            <p:ph type="sldNum" sz="quarter" idx="15"/>
          </p:nvPr>
        </p:nvSpPr>
        <p:spPr>
          <a:xfrm>
            <a:off x="4038600" y="6172200"/>
            <a:ext cx="1066800" cy="304800"/>
          </a:xfrm>
        </p:spPr>
        <p:txBody>
          <a:bodyPr/>
          <a:lstStyle/>
          <a:p>
            <a:fld id="{8D0304EF-6EA5-4B00-85E8-56E7EB713417}" type="slidenum">
              <a:rPr lang="en-US" smtClean="0"/>
              <a:t>‹#›</a:t>
            </a:fld>
            <a:endParaRPr lang="en-US"/>
          </a:p>
        </p:txBody>
      </p:sp>
      <p:sp>
        <p:nvSpPr>
          <p:cNvPr id="15" name="Footer Placeholder 14"/>
          <p:cNvSpPr>
            <a:spLocks noGrp="1"/>
          </p:cNvSpPr>
          <p:nvPr>
            <p:ph type="ftr" sz="quarter" idx="16"/>
          </p:nvPr>
        </p:nvSpPr>
        <p:spPr>
          <a:xfrm>
            <a:off x="1447800" y="6486525"/>
            <a:ext cx="6248400" cy="29210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74A87200-66D7-4D95-BC8B-E7A397EE0AB0}" type="datetimeFigureOut">
              <a:rPr lang="en-US" smtClean="0"/>
              <a:t>3/30/2012</a:t>
            </a:fld>
            <a:endParaRPr lang="en-US"/>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8D0304EF-6EA5-4B00-85E8-56E7EB713417}" type="slidenum">
              <a:rPr lang="en-US" smtClean="0"/>
              <a:t>‹#›</a:t>
            </a:fld>
            <a:endParaRPr lang="en-US"/>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dirty="0" smtClean="0">
                <a:solidFill>
                  <a:schemeClr val="accent6">
                    <a:lumMod val="75000"/>
                  </a:schemeClr>
                </a:solidFill>
                <a:latin typeface="Ravie" pitchFamily="82" charset="0"/>
              </a:rPr>
              <a:t>Preoccupation</a:t>
            </a:r>
          </a:p>
          <a:p>
            <a:r>
              <a:rPr lang="en-US" dirty="0" smtClean="0">
                <a:solidFill>
                  <a:schemeClr val="accent6">
                    <a:lumMod val="75000"/>
                  </a:schemeClr>
                </a:solidFill>
                <a:latin typeface="Ravie" pitchFamily="82" charset="0"/>
              </a:rPr>
              <a:t> Someone who is addicted to video games often exhibits an unusual preoccupation with the game or computer when he/she is away from it. The teen could seem distracted, irritable, or disinterested and may talk about the game almost constantly. There are many reasons why teens start to get addicted. Some teens who get addicted to there game, ends up in fatal condition.</a:t>
            </a:r>
            <a:endParaRPr lang="en-US" dirty="0">
              <a:solidFill>
                <a:schemeClr val="accent6">
                  <a:lumMod val="75000"/>
                </a:schemeClr>
              </a:solidFill>
              <a:latin typeface="Ravie" pitchFamily="82" charset="0"/>
            </a:endParaRPr>
          </a:p>
        </p:txBody>
      </p:sp>
      <p:sp>
        <p:nvSpPr>
          <p:cNvPr id="2" name="Title 1"/>
          <p:cNvSpPr>
            <a:spLocks noGrp="1"/>
          </p:cNvSpPr>
          <p:nvPr>
            <p:ph type="title"/>
          </p:nvPr>
        </p:nvSpPr>
        <p:spPr/>
        <p:txBody>
          <a:bodyPr/>
          <a:lstStyle/>
          <a:p>
            <a:r>
              <a:rPr lang="en-US" dirty="0" smtClean="0">
                <a:solidFill>
                  <a:schemeClr val="accent3">
                    <a:lumMod val="75000"/>
                  </a:schemeClr>
                </a:solidFill>
                <a:latin typeface="Aharoni" pitchFamily="2" charset="-79"/>
                <a:cs typeface="Aharoni" pitchFamily="2" charset="-79"/>
              </a:rPr>
              <a:t>Video game addiction</a:t>
            </a:r>
            <a:endParaRPr lang="en-US" dirty="0">
              <a:solidFill>
                <a:schemeClr val="accent3">
                  <a:lumMod val="75000"/>
                </a:schemeClr>
              </a:solidFill>
              <a:latin typeface="Aharoni" pitchFamily="2" charset="-79"/>
              <a:cs typeface="Aharoni" pitchFamily="2" charset="-79"/>
            </a:endParaRPr>
          </a:p>
        </p:txBody>
      </p:sp>
    </p:spTree>
    <p:extLst>
      <p:ext uri="{BB962C8B-B14F-4D97-AF65-F5344CB8AC3E}">
        <p14:creationId xmlns:p14="http://schemas.microsoft.com/office/powerpoint/2010/main" val="20821118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3">
                                            <p:txEl>
                                              <p:pRg st="0" end="0"/>
                                            </p:txEl>
                                          </p:spTgt>
                                        </p:tgtEl>
                                      </p:cBhvr>
                                    </p:animEffect>
                                    <p:anim calcmode="lin" valueType="num">
                                      <p:cBhvr>
                                        <p:cTn id="7" dur="2000"/>
                                        <p:tgtEl>
                                          <p:spTgt spid="3">
                                            <p:txEl>
                                              <p:pRg st="0" end="0"/>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3">
                                            <p:txEl>
                                              <p:pRg st="0" end="0"/>
                                            </p:txEl>
                                          </p:spTgt>
                                        </p:tgtEl>
                                        <p:attrNameLst>
                                          <p:attrName>ppt_h</p:attrName>
                                        </p:attrNameLst>
                                      </p:cBhvr>
                                      <p:tavLst>
                                        <p:tav tm="0">
                                          <p:val>
                                            <p:strVal val="ppt_h"/>
                                          </p:val>
                                        </p:tav>
                                        <p:tav tm="100000">
                                          <p:val>
                                            <p:strVal val="ppt_h"/>
                                          </p:val>
                                        </p:tav>
                                      </p:tavLst>
                                    </p:anim>
                                    <p:set>
                                      <p:cBhvr>
                                        <p:cTn id="9"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45" presetClass="exit" presetSubtype="0" fill="hold" grpId="0" nodeType="clickEffect">
                                  <p:stCondLst>
                                    <p:cond delay="0"/>
                                  </p:stCondLst>
                                  <p:childTnLst>
                                    <p:animEffect transition="out" filter="fade">
                                      <p:cBhvr>
                                        <p:cTn id="13" dur="2000"/>
                                        <p:tgtEl>
                                          <p:spTgt spid="3">
                                            <p:txEl>
                                              <p:pRg st="1" end="1"/>
                                            </p:txEl>
                                          </p:spTgt>
                                        </p:tgtEl>
                                      </p:cBhvr>
                                    </p:animEffect>
                                    <p:anim calcmode="lin" valueType="num">
                                      <p:cBhvr>
                                        <p:cTn id="14" dur="2000"/>
                                        <p:tgtEl>
                                          <p:spTgt spid="3">
                                            <p:txEl>
                                              <p:pRg st="1" end="1"/>
                                            </p:txEl>
                                          </p:spTgt>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15" dur="2000"/>
                                        <p:tgtEl>
                                          <p:spTgt spid="3">
                                            <p:txEl>
                                              <p:pRg st="1" end="1"/>
                                            </p:txEl>
                                          </p:spTgt>
                                        </p:tgtEl>
                                        <p:attrNameLst>
                                          <p:attrName>ppt_h</p:attrName>
                                        </p:attrNameLst>
                                      </p:cBhvr>
                                      <p:tavLst>
                                        <p:tav tm="0">
                                          <p:val>
                                            <p:strVal val="ppt_h"/>
                                          </p:val>
                                        </p:tav>
                                        <p:tav tm="100000">
                                          <p:val>
                                            <p:strVal val="ppt_h"/>
                                          </p:val>
                                        </p:tav>
                                      </p:tavLst>
                                    </p:anim>
                                    <p:set>
                                      <p:cBhvr>
                                        <p:cTn id="16"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dirty="0" smtClean="0">
                <a:solidFill>
                  <a:schemeClr val="tx2">
                    <a:lumMod val="60000"/>
                    <a:lumOff val="40000"/>
                  </a:schemeClr>
                </a:solidFill>
                <a:latin typeface="Aharoni" pitchFamily="2" charset="-79"/>
                <a:cs typeface="Aharoni" pitchFamily="2" charset="-79"/>
              </a:rPr>
              <a:t>Video games as a sport? Well I got news for you… Video gaming is a sport! </a:t>
            </a:r>
            <a:r>
              <a:rPr lang="en-US" dirty="0" err="1" smtClean="0">
                <a:solidFill>
                  <a:schemeClr val="tx2">
                    <a:lumMod val="60000"/>
                    <a:lumOff val="40000"/>
                  </a:schemeClr>
                </a:solidFill>
                <a:latin typeface="Aharoni" pitchFamily="2" charset="-79"/>
                <a:cs typeface="Aharoni" pitchFamily="2" charset="-79"/>
              </a:rPr>
              <a:t>Infact</a:t>
            </a:r>
            <a:r>
              <a:rPr lang="en-US" dirty="0" smtClean="0">
                <a:solidFill>
                  <a:schemeClr val="tx2">
                    <a:lumMod val="60000"/>
                    <a:lumOff val="40000"/>
                  </a:schemeClr>
                </a:solidFill>
                <a:latin typeface="Aharoni" pitchFamily="2" charset="-79"/>
                <a:cs typeface="Aharoni" pitchFamily="2" charset="-79"/>
              </a:rPr>
              <a:t> people pay a great deal of money to see people play, some go on for weeks. </a:t>
            </a:r>
            <a:endParaRPr lang="en-US" dirty="0" smtClean="0">
              <a:solidFill>
                <a:schemeClr val="tx2">
                  <a:lumMod val="60000"/>
                  <a:lumOff val="40000"/>
                </a:schemeClr>
              </a:solidFill>
              <a:latin typeface="Aharoni" pitchFamily="2" charset="-79"/>
              <a:cs typeface="Aharoni" pitchFamily="2" charset="-79"/>
            </a:endParaRPr>
          </a:p>
          <a:p>
            <a:endParaRPr lang="en-US" dirty="0">
              <a:solidFill>
                <a:schemeClr val="tx2">
                  <a:lumMod val="60000"/>
                  <a:lumOff val="40000"/>
                </a:schemeClr>
              </a:solidFill>
              <a:latin typeface="Aharoni" pitchFamily="2" charset="-79"/>
              <a:cs typeface="Aharoni" pitchFamily="2" charset="-79"/>
            </a:endParaRPr>
          </a:p>
          <a:p>
            <a:r>
              <a:rPr lang="en-US" dirty="0" smtClean="0">
                <a:solidFill>
                  <a:srgbClr val="FF33CC"/>
                </a:solidFill>
                <a:latin typeface="Aharoni" pitchFamily="2" charset="-79"/>
                <a:cs typeface="Aharoni" pitchFamily="2" charset="-79"/>
              </a:rPr>
              <a:t>THE END ;D Hope you enjoyed that beauty of a </a:t>
            </a:r>
            <a:r>
              <a:rPr lang="en-US" dirty="0" err="1" smtClean="0">
                <a:solidFill>
                  <a:srgbClr val="FF33CC"/>
                </a:solidFill>
                <a:latin typeface="Aharoni" pitchFamily="2" charset="-79"/>
                <a:cs typeface="Aharoni" pitchFamily="2" charset="-79"/>
              </a:rPr>
              <a:t>prez</a:t>
            </a:r>
            <a:r>
              <a:rPr lang="en-US" dirty="0" smtClean="0">
                <a:solidFill>
                  <a:srgbClr val="FF33CC"/>
                </a:solidFill>
                <a:latin typeface="Aharoni" pitchFamily="2" charset="-79"/>
                <a:cs typeface="Aharoni" pitchFamily="2" charset="-79"/>
              </a:rPr>
              <a:t> ;3 &lt;33</a:t>
            </a:r>
          </a:p>
          <a:p>
            <a:endParaRPr lang="en-US" dirty="0">
              <a:solidFill>
                <a:srgbClr val="FF33CC"/>
              </a:solidFill>
              <a:latin typeface="Aharoni" pitchFamily="2" charset="-79"/>
              <a:cs typeface="Aharoni" pitchFamily="2" charset="-79"/>
            </a:endParaRPr>
          </a:p>
          <a:p>
            <a:endParaRPr lang="en-US" dirty="0" smtClean="0">
              <a:solidFill>
                <a:srgbClr val="FF33CC"/>
              </a:solidFill>
              <a:latin typeface="Aharoni" pitchFamily="2" charset="-79"/>
              <a:cs typeface="Aharoni" pitchFamily="2" charset="-79"/>
            </a:endParaRPr>
          </a:p>
          <a:p>
            <a:r>
              <a:rPr lang="en-US" dirty="0">
                <a:solidFill>
                  <a:srgbClr val="FF33CC"/>
                </a:solidFill>
                <a:latin typeface="Aharoni" pitchFamily="2" charset="-79"/>
                <a:cs typeface="Aharoni" pitchFamily="2" charset="-79"/>
              </a:rPr>
              <a:t> </a:t>
            </a:r>
            <a:r>
              <a:rPr lang="en-US" dirty="0" smtClean="0">
                <a:solidFill>
                  <a:srgbClr val="FF33CC"/>
                </a:solidFill>
                <a:latin typeface="Aharoni" pitchFamily="2" charset="-79"/>
                <a:cs typeface="Aharoni" pitchFamily="2" charset="-79"/>
              </a:rPr>
              <a:t>             </a:t>
            </a:r>
          </a:p>
          <a:p>
            <a:endParaRPr lang="en-US" dirty="0">
              <a:solidFill>
                <a:srgbClr val="FF33CC"/>
              </a:solidFill>
              <a:latin typeface="Aharoni" pitchFamily="2" charset="-79"/>
              <a:cs typeface="Aharoni" pitchFamily="2" charset="-79"/>
            </a:endParaRPr>
          </a:p>
          <a:p>
            <a:endParaRPr lang="en-US" dirty="0" smtClean="0">
              <a:solidFill>
                <a:srgbClr val="FF33CC"/>
              </a:solidFill>
              <a:latin typeface="Aharoni" pitchFamily="2" charset="-79"/>
              <a:cs typeface="Aharoni" pitchFamily="2" charset="-79"/>
            </a:endParaRPr>
          </a:p>
          <a:p>
            <a:r>
              <a:rPr lang="en-US" dirty="0">
                <a:solidFill>
                  <a:srgbClr val="FF33CC"/>
                </a:solidFill>
                <a:latin typeface="Aharoni" pitchFamily="2" charset="-79"/>
                <a:cs typeface="Aharoni" pitchFamily="2" charset="-79"/>
              </a:rPr>
              <a:t> </a:t>
            </a:r>
            <a:r>
              <a:rPr lang="en-US" dirty="0" smtClean="0">
                <a:solidFill>
                  <a:srgbClr val="FF33CC"/>
                </a:solidFill>
                <a:latin typeface="Aharoni" pitchFamily="2" charset="-79"/>
                <a:cs typeface="Aharoni" pitchFamily="2" charset="-79"/>
              </a:rPr>
              <a:t>                             </a:t>
            </a:r>
            <a:r>
              <a:rPr lang="en-US" dirty="0" smtClean="0">
                <a:solidFill>
                  <a:srgbClr val="FF0000"/>
                </a:solidFill>
                <a:latin typeface="Aharoni" pitchFamily="2" charset="-79"/>
                <a:cs typeface="Aharoni" pitchFamily="2" charset="-79"/>
              </a:rPr>
              <a:t>ME GUSTA</a:t>
            </a:r>
            <a:endParaRPr lang="en-US" dirty="0">
              <a:solidFill>
                <a:srgbClr val="FF0000"/>
              </a:solidFill>
              <a:latin typeface="Aharoni" pitchFamily="2" charset="-79"/>
              <a:cs typeface="Aharoni" pitchFamily="2" charset="-79"/>
            </a:endParaRPr>
          </a:p>
        </p:txBody>
      </p:sp>
      <p:sp>
        <p:nvSpPr>
          <p:cNvPr id="2" name="Title 1"/>
          <p:cNvSpPr>
            <a:spLocks noGrp="1"/>
          </p:cNvSpPr>
          <p:nvPr>
            <p:ph type="title"/>
          </p:nvPr>
        </p:nvSpPr>
        <p:spPr/>
        <p:txBody>
          <a:bodyPr/>
          <a:lstStyle/>
          <a:p>
            <a:r>
              <a:rPr lang="en-US" dirty="0" smtClean="0">
                <a:solidFill>
                  <a:srgbClr val="7030A0"/>
                </a:solidFill>
                <a:latin typeface="LilyUPC" pitchFamily="34" charset="-34"/>
                <a:cs typeface="LilyUPC" pitchFamily="34" charset="-34"/>
              </a:rPr>
              <a:t>Video gaming as a sport</a:t>
            </a:r>
            <a:endParaRPr lang="en-US" dirty="0">
              <a:solidFill>
                <a:srgbClr val="7030A0"/>
              </a:solidFill>
              <a:latin typeface="LilyUPC" pitchFamily="34" charset="-34"/>
              <a:cs typeface="LilyUPC" pitchFamily="34" charset="-34"/>
            </a:endParaRPr>
          </a:p>
        </p:txBody>
      </p:sp>
    </p:spTree>
    <p:extLst>
      <p:ext uri="{BB962C8B-B14F-4D97-AF65-F5344CB8AC3E}">
        <p14:creationId xmlns:p14="http://schemas.microsoft.com/office/powerpoint/2010/main" val="12242910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25 E" pathEditMode="relative" ptsTypes="">
                                      <p:cBhvr>
                                        <p:cTn id="6" dur="2000" fill="hold"/>
                                        <p:tgtEl>
                                          <p:spTgt spid="3">
                                            <p:txEl>
                                              <p:pRg st="0" end="0"/>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0 0 L 0 0.25 E" pathEditMode="relative" ptsTypes="">
                                      <p:cBhvr>
                                        <p:cTn id="10" dur="2000" fill="hold"/>
                                        <p:tgtEl>
                                          <p:spTgt spid="3">
                                            <p:txEl>
                                              <p:pRg st="2" end="2"/>
                                            </p:txEl>
                                          </p:spTgt>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0 0 L 0 0.25 E" pathEditMode="relative" ptsTypes="">
                                      <p:cBhvr>
                                        <p:cTn id="14" dur="2000" fill="hold"/>
                                        <p:tgtEl>
                                          <p:spTgt spid="3">
                                            <p:txEl>
                                              <p:pRg st="5" end="5"/>
                                            </p:txEl>
                                          </p:spTgt>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0 0 L 0 0.25 E" pathEditMode="relative" ptsTypes="">
                                      <p:cBhvr>
                                        <p:cTn id="18" dur="2000" fill="hold"/>
                                        <p:tgtEl>
                                          <p:spTgt spid="3">
                                            <p:txEl>
                                              <p:pRg st="8" end="8"/>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85000" lnSpcReduction="20000"/>
          </a:bodyPr>
          <a:lstStyle/>
          <a:p>
            <a:r>
              <a:rPr lang="en-US" dirty="0">
                <a:solidFill>
                  <a:schemeClr val="tx2">
                    <a:lumMod val="50000"/>
                  </a:schemeClr>
                </a:solidFill>
              </a:rPr>
              <a:t>Violent computer games are having a damaging effect on the "tender young minds" of children, a teachers' union has warned.</a:t>
            </a:r>
          </a:p>
          <a:p>
            <a:endParaRPr lang="en-US" dirty="0">
              <a:solidFill>
                <a:schemeClr val="tx2">
                  <a:lumMod val="50000"/>
                </a:schemeClr>
              </a:solidFill>
            </a:endParaRPr>
          </a:p>
          <a:p>
            <a:r>
              <a:rPr lang="en-US" dirty="0">
                <a:solidFill>
                  <a:schemeClr val="tx2">
                    <a:lumMod val="50000"/>
                  </a:schemeClr>
                </a:solidFill>
              </a:rPr>
              <a:t>The Association of Teachers and Lecturers (ATL) raised concerns about the negative impact of children spending hours a day playing computer games that are inappropriate for their age.</a:t>
            </a:r>
          </a:p>
          <a:p>
            <a:endParaRPr lang="en-US" dirty="0">
              <a:solidFill>
                <a:schemeClr val="tx2">
                  <a:lumMod val="50000"/>
                </a:schemeClr>
              </a:solidFill>
            </a:endParaRPr>
          </a:p>
          <a:p>
            <a:r>
              <a:rPr lang="en-US" dirty="0">
                <a:solidFill>
                  <a:schemeClr val="tx2">
                    <a:lumMod val="50000"/>
                  </a:schemeClr>
                </a:solidFill>
              </a:rPr>
              <a:t>The warning came as a survey found more than a quarter of parents say their child gets less than half-an-hour of physical activity outside of school.</a:t>
            </a:r>
          </a:p>
          <a:p>
            <a:endParaRPr lang="en-US" dirty="0">
              <a:solidFill>
                <a:schemeClr val="tx2">
                  <a:lumMod val="50000"/>
                </a:schemeClr>
              </a:solidFill>
            </a:endParaRPr>
          </a:p>
          <a:p>
            <a:r>
              <a:rPr lang="en-US" dirty="0">
                <a:solidFill>
                  <a:schemeClr val="tx2">
                    <a:lumMod val="50000"/>
                  </a:schemeClr>
                </a:solidFill>
              </a:rPr>
              <a:t>ATL members are due to debate a resolution at their annual conference in Manchester next week which says some computer games have a negative effect on very young children.</a:t>
            </a:r>
          </a:p>
          <a:p>
            <a:endParaRPr lang="en-US" dirty="0">
              <a:solidFill>
                <a:schemeClr val="tx2">
                  <a:lumMod val="50000"/>
                </a:schemeClr>
              </a:solidFill>
            </a:endParaRPr>
          </a:p>
          <a:p>
            <a:r>
              <a:rPr lang="en-US" dirty="0">
                <a:solidFill>
                  <a:schemeClr val="tx2">
                    <a:lumMod val="50000"/>
                  </a:schemeClr>
                </a:solidFill>
              </a:rPr>
              <a:t>It calls for the union's executive to commission research which will allow it to lobby government for the introduction of "stringent legislation" on computer games.</a:t>
            </a:r>
          </a:p>
          <a:p>
            <a:endParaRPr lang="en-US" dirty="0"/>
          </a:p>
        </p:txBody>
      </p:sp>
      <p:sp>
        <p:nvSpPr>
          <p:cNvPr id="3" name="Title 2"/>
          <p:cNvSpPr>
            <a:spLocks noGrp="1"/>
          </p:cNvSpPr>
          <p:nvPr>
            <p:ph type="title"/>
          </p:nvPr>
        </p:nvSpPr>
        <p:spPr/>
        <p:txBody>
          <a:bodyPr/>
          <a:lstStyle/>
          <a:p>
            <a:r>
              <a:rPr lang="en-US" dirty="0" smtClean="0"/>
              <a:t>What people think. (Negative)</a:t>
            </a:r>
            <a:endParaRPr lang="en-US" dirty="0"/>
          </a:p>
        </p:txBody>
      </p:sp>
    </p:spTree>
    <p:extLst>
      <p:ext uri="{BB962C8B-B14F-4D97-AF65-F5344CB8AC3E}">
        <p14:creationId xmlns:p14="http://schemas.microsoft.com/office/powerpoint/2010/main" val="1003327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6" dur="2000" fill="hold"/>
                                        <p:tgtEl>
                                          <p:spTgt spid="2">
                                            <p:txEl>
                                              <p:pRg st="0" end="0"/>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10" dur="2000" fill="hold"/>
                                        <p:tgtEl>
                                          <p:spTgt spid="2">
                                            <p:txEl>
                                              <p:pRg st="2" end="2"/>
                                            </p:txEl>
                                          </p:spTgt>
                                        </p:tgtEl>
                                        <p:attrNameLst>
                                          <p:attrName>ppt_x</p:attrName>
                                          <p:attrName>ppt_y</p:attrName>
                                        </p:attrNameLst>
                                      </p:cBhvr>
                                    </p:animMotion>
                                  </p:childTnLst>
                                </p:cTn>
                              </p:par>
                            </p:childTnLst>
                          </p:cTn>
                        </p:par>
                      </p:childTnLst>
                    </p:cTn>
                  </p:par>
                  <p:par>
                    <p:cTn id="11" fill="hold">
                      <p:stCondLst>
                        <p:cond delay="indefinite"/>
                      </p:stCondLst>
                      <p:childTnLst>
                        <p:par>
                          <p:cTn id="12" fill="hold">
                            <p:stCondLst>
                              <p:cond delay="0"/>
                            </p:stCondLst>
                            <p:childTnLst>
                              <p:par>
                                <p:cTn id="13"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14" dur="2000" fill="hold"/>
                                        <p:tgtEl>
                                          <p:spTgt spid="2">
                                            <p:txEl>
                                              <p:pRg st="4" end="4"/>
                                            </p:txEl>
                                          </p:spTgt>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18" dur="2000" fill="hold"/>
                                        <p:tgtEl>
                                          <p:spTgt spid="2">
                                            <p:txEl>
                                              <p:pRg st="6" end="6"/>
                                            </p:txEl>
                                          </p:spTgt>
                                        </p:tgtEl>
                                        <p:attrNameLst>
                                          <p:attrName>ppt_x</p:attrName>
                                          <p:attrName>ppt_y</p:attrName>
                                        </p:attrNameLst>
                                      </p:cBhvr>
                                    </p:animMotion>
                                  </p:childTnLst>
                                </p:cTn>
                              </p:par>
                            </p:childTnLst>
                          </p:cTn>
                        </p:par>
                      </p:childTnLst>
                    </p:cTn>
                  </p:par>
                  <p:par>
                    <p:cTn id="19" fill="hold">
                      <p:stCondLst>
                        <p:cond delay="indefinite"/>
                      </p:stCondLst>
                      <p:childTnLst>
                        <p:par>
                          <p:cTn id="20" fill="hold">
                            <p:stCondLst>
                              <p:cond delay="0"/>
                            </p:stCondLst>
                            <p:childTnLst>
                              <p:par>
                                <p:cTn id="21" presetID="1" presetClass="path" presetSubtype="0" accel="50000" decel="50000" fill="hold" grpId="0" nodeType="clickEffect">
                                  <p:stCondLst>
                                    <p:cond delay="0"/>
                                  </p:stCondLst>
                                  <p:childTnLst>
                                    <p:animMotion origin="layout" path="M 0 0 C 0.069 0 0.125 0.056 0.125 0.125 C 0.125 0.194 0.069 0.25 0 0.25 C -0.069 0.25 -0.125 0.194 -0.125 0.125 C -0.125 0.056 -0.069 0 0 0 Z" pathEditMode="relative" ptsTypes="">
                                      <p:cBhvr>
                                        <p:cTn id="22" dur="2000" fill="hold"/>
                                        <p:tgtEl>
                                          <p:spTgt spid="2">
                                            <p:txEl>
                                              <p:pRg st="8" end="8"/>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dirty="0" smtClean="0">
                <a:solidFill>
                  <a:schemeClr val="accent2">
                    <a:lumMod val="60000"/>
                    <a:lumOff val="40000"/>
                  </a:schemeClr>
                </a:solidFill>
              </a:rPr>
              <a:t>The </a:t>
            </a:r>
            <a:r>
              <a:rPr lang="en-US" dirty="0" err="1" smtClean="0">
                <a:solidFill>
                  <a:schemeClr val="accent2">
                    <a:lumMod val="60000"/>
                    <a:lumOff val="40000"/>
                  </a:schemeClr>
                </a:solidFill>
              </a:rPr>
              <a:t>possitive</a:t>
            </a:r>
            <a:r>
              <a:rPr lang="en-US" dirty="0" smtClean="0">
                <a:solidFill>
                  <a:schemeClr val="accent2">
                    <a:lumMod val="60000"/>
                    <a:lumOff val="40000"/>
                  </a:schemeClr>
                </a:solidFill>
              </a:rPr>
              <a:t> effects of playing video games is that you get better reflex skills, it kills your time when you could be making trouble. Some game </a:t>
            </a:r>
            <a:r>
              <a:rPr lang="en-US" dirty="0" err="1" smtClean="0">
                <a:solidFill>
                  <a:schemeClr val="accent2">
                    <a:lumMod val="60000"/>
                    <a:lumOff val="40000"/>
                  </a:schemeClr>
                </a:solidFill>
              </a:rPr>
              <a:t>concoles</a:t>
            </a:r>
            <a:r>
              <a:rPr lang="en-US" dirty="0" smtClean="0">
                <a:solidFill>
                  <a:schemeClr val="accent2">
                    <a:lumMod val="60000"/>
                    <a:lumOff val="40000"/>
                  </a:schemeClr>
                </a:solidFill>
              </a:rPr>
              <a:t> makes you jump around using your energy. </a:t>
            </a:r>
          </a:p>
          <a:p>
            <a:r>
              <a:rPr lang="en-US" dirty="0" smtClean="0">
                <a:solidFill>
                  <a:schemeClr val="accent3">
                    <a:lumMod val="60000"/>
                    <a:lumOff val="40000"/>
                  </a:schemeClr>
                </a:solidFill>
              </a:rPr>
              <a:t>The negative effect of playing video games is that it can make you tired addicted pre occupied with it and not your homework and family things.</a:t>
            </a:r>
            <a:endParaRPr lang="en-US" dirty="0">
              <a:solidFill>
                <a:schemeClr val="accent3">
                  <a:lumMod val="60000"/>
                  <a:lumOff val="40000"/>
                </a:schemeClr>
              </a:solidFill>
            </a:endParaRPr>
          </a:p>
        </p:txBody>
      </p:sp>
      <p:sp>
        <p:nvSpPr>
          <p:cNvPr id="2" name="Title 1"/>
          <p:cNvSpPr>
            <a:spLocks noGrp="1"/>
          </p:cNvSpPr>
          <p:nvPr>
            <p:ph type="title"/>
          </p:nvPr>
        </p:nvSpPr>
        <p:spPr/>
        <p:txBody>
          <a:bodyPr>
            <a:normAutofit/>
          </a:bodyPr>
          <a:lstStyle/>
          <a:p>
            <a:r>
              <a:rPr lang="en-US" dirty="0" err="1" smtClean="0"/>
              <a:t>Possitive</a:t>
            </a:r>
            <a:r>
              <a:rPr lang="en-US" dirty="0" smtClean="0"/>
              <a:t>/Negative effect of video games</a:t>
            </a:r>
            <a:endParaRPr lang="en-US" dirty="0"/>
          </a:p>
        </p:txBody>
      </p:sp>
    </p:spTree>
    <p:extLst>
      <p:ext uri="{BB962C8B-B14F-4D97-AF65-F5344CB8AC3E}">
        <p14:creationId xmlns:p14="http://schemas.microsoft.com/office/powerpoint/2010/main" val="124233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3">
                                            <p:txEl>
                                              <p:pRg st="0" end="0"/>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10" dur="2000" fill="hold"/>
                                        <p:tgtEl>
                                          <p:spTgt spid="3">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a:solidFill>
                  <a:srgbClr val="7030A0"/>
                </a:solidFill>
              </a:rPr>
              <a:t>"Videogames change your brain," according to University of Wisconsin psychologist C. Shawn Green. Video games change the brain’s physical structure the same way as do learning to read, playing the piano, or navigating using a map. Much like exercise can build muscle, the powerful combination of concentration and rewarding surges of neurotransmitters like dopamine strengthen neural circuits can build the brain.</a:t>
            </a:r>
            <a:endParaRPr lang="en-US" dirty="0">
              <a:solidFill>
                <a:srgbClr val="7030A0"/>
              </a:solidFill>
            </a:endParaRPr>
          </a:p>
        </p:txBody>
      </p:sp>
      <p:sp>
        <p:nvSpPr>
          <p:cNvPr id="3" name="Title 2"/>
          <p:cNvSpPr>
            <a:spLocks noGrp="1"/>
          </p:cNvSpPr>
          <p:nvPr>
            <p:ph type="title"/>
          </p:nvPr>
        </p:nvSpPr>
        <p:spPr/>
        <p:txBody>
          <a:bodyPr/>
          <a:lstStyle/>
          <a:p>
            <a:r>
              <a:rPr lang="en-US" dirty="0" smtClean="0"/>
              <a:t>What people think (positive)</a:t>
            </a:r>
            <a:endParaRPr lang="en-US" dirty="0"/>
          </a:p>
        </p:txBody>
      </p:sp>
    </p:spTree>
    <p:extLst>
      <p:ext uri="{BB962C8B-B14F-4D97-AF65-F5344CB8AC3E}">
        <p14:creationId xmlns:p14="http://schemas.microsoft.com/office/powerpoint/2010/main" val="2904526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en-US" dirty="0" smtClean="0"/>
              <a:t>Okay well there are advertisements that are talking about there selling product which are video games and they name the title “Most addictive game ever” Now who would buy that? Well I’ll tell you who teenagers who are curious or addicted gamers who want more, or even people with no life. !! Now half of what they advertise about there addictive gaming product is false. And a big waste of time. Be careful!</a:t>
            </a:r>
            <a:endParaRPr lang="en-US" dirty="0"/>
          </a:p>
        </p:txBody>
      </p:sp>
      <p:sp>
        <p:nvSpPr>
          <p:cNvPr id="3" name="Title 2"/>
          <p:cNvSpPr>
            <a:spLocks noGrp="1"/>
          </p:cNvSpPr>
          <p:nvPr>
            <p:ph type="title"/>
          </p:nvPr>
        </p:nvSpPr>
        <p:spPr/>
        <p:txBody>
          <a:bodyPr>
            <a:normAutofit/>
          </a:bodyPr>
          <a:lstStyle/>
          <a:p>
            <a:r>
              <a:rPr lang="en-US" dirty="0" err="1" smtClean="0"/>
              <a:t>AdvertiSing</a:t>
            </a:r>
            <a:r>
              <a:rPr lang="en-US" dirty="0" smtClean="0"/>
              <a:t> for addicting games.</a:t>
            </a:r>
            <a:endParaRPr lang="en-US" dirty="0"/>
          </a:p>
        </p:txBody>
      </p:sp>
    </p:spTree>
    <p:extLst>
      <p:ext uri="{BB962C8B-B14F-4D97-AF65-F5344CB8AC3E}">
        <p14:creationId xmlns:p14="http://schemas.microsoft.com/office/powerpoint/2010/main" val="675292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r>
              <a:rPr lang="en-US" dirty="0" err="1" smtClean="0">
                <a:solidFill>
                  <a:schemeClr val="accent2">
                    <a:lumMod val="75000"/>
                  </a:schemeClr>
                </a:solidFill>
              </a:rPr>
              <a:t>Medican</a:t>
            </a:r>
            <a:r>
              <a:rPr lang="en-US" dirty="0" smtClean="0">
                <a:solidFill>
                  <a:schemeClr val="accent2">
                    <a:lumMod val="75000"/>
                  </a:schemeClr>
                </a:solidFill>
              </a:rPr>
              <a:t> research tells me…23% of the teens playing video games get/are addicted. Develop poor eating </a:t>
            </a:r>
            <a:r>
              <a:rPr lang="en-US" dirty="0" err="1" smtClean="0">
                <a:solidFill>
                  <a:schemeClr val="accent2">
                    <a:lumMod val="75000"/>
                  </a:schemeClr>
                </a:solidFill>
              </a:rPr>
              <a:t>habbits</a:t>
            </a:r>
            <a:r>
              <a:rPr lang="en-US" dirty="0" smtClean="0">
                <a:solidFill>
                  <a:schemeClr val="accent2">
                    <a:lumMod val="75000"/>
                  </a:schemeClr>
                </a:solidFill>
              </a:rPr>
              <a:t>. Teens who play M rated games with more sexual and violent content usually become more violent in real life.</a:t>
            </a:r>
            <a:endParaRPr lang="en-US" dirty="0">
              <a:solidFill>
                <a:schemeClr val="accent2">
                  <a:lumMod val="75000"/>
                </a:schemeClr>
              </a:solidFill>
            </a:endParaRPr>
          </a:p>
        </p:txBody>
      </p:sp>
      <p:sp>
        <p:nvSpPr>
          <p:cNvPr id="2" name="Title 1"/>
          <p:cNvSpPr>
            <a:spLocks noGrp="1"/>
          </p:cNvSpPr>
          <p:nvPr>
            <p:ph type="title"/>
          </p:nvPr>
        </p:nvSpPr>
        <p:spPr/>
        <p:txBody>
          <a:bodyPr/>
          <a:lstStyle/>
          <a:p>
            <a:r>
              <a:rPr lang="en-US" dirty="0" smtClean="0"/>
              <a:t>Medical research says that…</a:t>
            </a:r>
            <a:endParaRPr lang="en-US" dirty="0"/>
          </a:p>
        </p:txBody>
      </p:sp>
    </p:spTree>
    <p:extLst>
      <p:ext uri="{BB962C8B-B14F-4D97-AF65-F5344CB8AC3E}">
        <p14:creationId xmlns:p14="http://schemas.microsoft.com/office/powerpoint/2010/main" val="633947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L -0.00608 0.00532 L -0.03333 -0.35253 L 0.13941 -0.33773 L -0.07674 -0.22484 " pathEditMode="relative" ptsTypes="AAAAA">
                                      <p:cBhvr>
                                        <p:cTn id="6"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1800" dirty="0" smtClean="0">
                <a:solidFill>
                  <a:srgbClr val="FF0000"/>
                </a:solidFill>
                <a:latin typeface="Lucida Calligraphy" pitchFamily="66" charset="0"/>
              </a:rPr>
              <a:t>The history of video games goes as far back as the 1940s, when in 1947 Thomas T. Goldsmith, Jr. and </a:t>
            </a:r>
            <a:r>
              <a:rPr lang="en-US" sz="1800" dirty="0" err="1" smtClean="0">
                <a:solidFill>
                  <a:srgbClr val="FF0000"/>
                </a:solidFill>
                <a:latin typeface="Lucida Calligraphy" pitchFamily="66" charset="0"/>
              </a:rPr>
              <a:t>Estle</a:t>
            </a:r>
            <a:r>
              <a:rPr lang="en-US" sz="1800" dirty="0" smtClean="0">
                <a:solidFill>
                  <a:srgbClr val="FF0000"/>
                </a:solidFill>
                <a:latin typeface="Lucida Calligraphy" pitchFamily="66" charset="0"/>
              </a:rPr>
              <a:t> Ray Mann filed a United States patent request for an invention they described as a "cathode ray tube amusement device." Video gaming would not reach mainstream popularity until the 1970s and 80s, when arcade video games, gaming consoles and home computer games were introduced to the general public.</a:t>
            </a:r>
            <a:endParaRPr lang="en-US" sz="1800" dirty="0">
              <a:solidFill>
                <a:srgbClr val="FF0000"/>
              </a:solidFill>
              <a:latin typeface="Lucida Calligraphy" pitchFamily="66" charset="0"/>
            </a:endParaRPr>
          </a:p>
        </p:txBody>
      </p:sp>
      <p:sp>
        <p:nvSpPr>
          <p:cNvPr id="2" name="Title 1"/>
          <p:cNvSpPr>
            <a:spLocks noGrp="1"/>
          </p:cNvSpPr>
          <p:nvPr>
            <p:ph type="title"/>
          </p:nvPr>
        </p:nvSpPr>
        <p:spPr/>
        <p:txBody>
          <a:bodyPr/>
          <a:lstStyle/>
          <a:p>
            <a:r>
              <a:rPr lang="en-US" dirty="0" smtClean="0">
                <a:solidFill>
                  <a:schemeClr val="accent1">
                    <a:lumMod val="75000"/>
                  </a:schemeClr>
                </a:solidFill>
                <a:latin typeface="Aharoni" pitchFamily="2" charset="-79"/>
                <a:cs typeface="Aharoni" pitchFamily="2" charset="-79"/>
              </a:rPr>
              <a:t>The history of video games</a:t>
            </a:r>
            <a:endParaRPr lang="en-US" dirty="0">
              <a:solidFill>
                <a:schemeClr val="accent1">
                  <a:lumMod val="75000"/>
                </a:schemeClr>
              </a:solidFill>
              <a:latin typeface="Aharoni" pitchFamily="2" charset="-79"/>
              <a:cs typeface="Aharoni" pitchFamily="2" charset="-79"/>
            </a:endParaRPr>
          </a:p>
        </p:txBody>
      </p:sp>
    </p:spTree>
    <p:extLst>
      <p:ext uri="{BB962C8B-B14F-4D97-AF65-F5344CB8AC3E}">
        <p14:creationId xmlns:p14="http://schemas.microsoft.com/office/powerpoint/2010/main" val="157051309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22" presetClass="exit" presetSubtype="4" fill="hold" grpId="0" nodeType="clickEffect">
                                  <p:stCondLst>
                                    <p:cond delay="0"/>
                                  </p:stCondLst>
                                  <p:childTnLst>
                                    <p:animEffect transition="out" filter="wipe(down)">
                                      <p:cBhvr>
                                        <p:cTn id="10" dur="500"/>
                                        <p:tgtEl>
                                          <p:spTgt spid="3">
                                            <p:txEl>
                                              <p:pRg st="0" end="0"/>
                                            </p:txEl>
                                          </p:spTgt>
                                        </p:tgtEl>
                                      </p:cBhvr>
                                    </p:animEffect>
                                    <p:set>
                                      <p:cBhvr>
                                        <p:cTn id="1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lvl="2"/>
            <a:r>
              <a:rPr lang="en-US" sz="3600" dirty="0" smtClean="0">
                <a:solidFill>
                  <a:srgbClr val="FFFF00"/>
                </a:solidFill>
                <a:latin typeface="Arial Black" pitchFamily="34" charset="0"/>
              </a:rPr>
              <a:t>Xbox, Game boy, </a:t>
            </a:r>
            <a:r>
              <a:rPr lang="en-US" sz="3600" dirty="0" err="1" smtClean="0">
                <a:solidFill>
                  <a:srgbClr val="FFFF00"/>
                </a:solidFill>
                <a:latin typeface="Arial Black" pitchFamily="34" charset="0"/>
              </a:rPr>
              <a:t>Psp</a:t>
            </a:r>
            <a:r>
              <a:rPr lang="en-US" sz="3600" dirty="0" smtClean="0">
                <a:solidFill>
                  <a:srgbClr val="FFFF00"/>
                </a:solidFill>
                <a:latin typeface="Arial Black" pitchFamily="34" charset="0"/>
              </a:rPr>
              <a:t>, Ps3, Game cube, Ds, DSI, Play station, Wii. </a:t>
            </a:r>
            <a:r>
              <a:rPr lang="en-US" sz="3600" dirty="0" err="1" smtClean="0">
                <a:solidFill>
                  <a:srgbClr val="FFFF00"/>
                </a:solidFill>
                <a:latin typeface="Arial Black" pitchFamily="34" charset="0"/>
              </a:rPr>
              <a:t>Ect</a:t>
            </a:r>
            <a:r>
              <a:rPr lang="en-US" sz="3600" dirty="0" smtClean="0">
                <a:solidFill>
                  <a:srgbClr val="FFFF00"/>
                </a:solidFill>
                <a:latin typeface="Arial Black" pitchFamily="34" charset="0"/>
              </a:rPr>
              <a:t>, are examples of the many brands of game consoles out there. </a:t>
            </a:r>
            <a:endParaRPr lang="en-US" sz="3600" dirty="0">
              <a:solidFill>
                <a:srgbClr val="FFFF00"/>
              </a:solidFill>
              <a:latin typeface="Arial Black" pitchFamily="34" charset="0"/>
            </a:endParaRPr>
          </a:p>
        </p:txBody>
      </p:sp>
      <p:sp>
        <p:nvSpPr>
          <p:cNvPr id="2" name="Title 1"/>
          <p:cNvSpPr>
            <a:spLocks noGrp="1"/>
          </p:cNvSpPr>
          <p:nvPr>
            <p:ph type="title"/>
          </p:nvPr>
        </p:nvSpPr>
        <p:spPr/>
        <p:txBody>
          <a:bodyPr/>
          <a:lstStyle/>
          <a:p>
            <a:r>
              <a:rPr lang="en-US" dirty="0" smtClean="0">
                <a:solidFill>
                  <a:schemeClr val="bg2">
                    <a:lumMod val="50000"/>
                  </a:schemeClr>
                </a:solidFill>
                <a:latin typeface="Aharoni" pitchFamily="2" charset="-79"/>
                <a:cs typeface="Aharoni" pitchFamily="2" charset="-79"/>
              </a:rPr>
              <a:t>A brand of console</a:t>
            </a:r>
            <a:endParaRPr lang="en-US" dirty="0">
              <a:solidFill>
                <a:schemeClr val="bg2">
                  <a:lumMod val="50000"/>
                </a:schemeClr>
              </a:solidFill>
              <a:latin typeface="Aharoni" pitchFamily="2" charset="-79"/>
              <a:cs typeface="Aharoni" pitchFamily="2" charset="-79"/>
            </a:endParaRPr>
          </a:p>
        </p:txBody>
      </p:sp>
    </p:spTree>
    <p:extLst>
      <p:ext uri="{BB962C8B-B14F-4D97-AF65-F5344CB8AC3E}">
        <p14:creationId xmlns:p14="http://schemas.microsoft.com/office/powerpoint/2010/main" val="279816037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2000"/>
                                        <p:tgtEl>
                                          <p:spTgt spid="3">
                                            <p:txEl>
                                              <p:pRg st="0" end="0"/>
                                            </p:txEl>
                                          </p:spTgt>
                                        </p:tgtEl>
                                      </p:cBhvr>
                                    </p:animEffect>
                                    <p:set>
                                      <p:cBhvr>
                                        <p:cTn id="7"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r>
              <a:rPr lang="en-US" sz="3600" dirty="0" smtClean="0">
                <a:solidFill>
                  <a:schemeClr val="accent4"/>
                </a:solidFill>
                <a:latin typeface="Adobe Caslon Pro Bold" pitchFamily="18" charset="0"/>
              </a:rPr>
              <a:t>Legend of Zelda, Call of duty, Mass effect, Gears of war, Assassins creed, Resident evil, NBA2k12. </a:t>
            </a:r>
            <a:r>
              <a:rPr lang="en-US" sz="3600" dirty="0" err="1" smtClean="0">
                <a:solidFill>
                  <a:schemeClr val="accent4"/>
                </a:solidFill>
                <a:latin typeface="Adobe Caslon Pro Bold" pitchFamily="18" charset="0"/>
              </a:rPr>
              <a:t>Ect</a:t>
            </a:r>
            <a:r>
              <a:rPr lang="en-US" sz="3600" dirty="0" smtClean="0">
                <a:solidFill>
                  <a:schemeClr val="accent4"/>
                </a:solidFill>
                <a:latin typeface="Adobe Caslon Pro Bold" pitchFamily="18" charset="0"/>
              </a:rPr>
              <a:t>, those are just SOME brand names to popular games for random game consoles. </a:t>
            </a:r>
            <a:endParaRPr lang="en-US" sz="3600" dirty="0">
              <a:solidFill>
                <a:schemeClr val="accent4"/>
              </a:solidFill>
              <a:latin typeface="Adobe Caslon Pro Bold" pitchFamily="18" charset="0"/>
            </a:endParaRPr>
          </a:p>
        </p:txBody>
      </p:sp>
      <p:sp>
        <p:nvSpPr>
          <p:cNvPr id="2" name="Title 1"/>
          <p:cNvSpPr>
            <a:spLocks noGrp="1"/>
          </p:cNvSpPr>
          <p:nvPr>
            <p:ph type="title"/>
          </p:nvPr>
        </p:nvSpPr>
        <p:spPr/>
        <p:txBody>
          <a:bodyPr>
            <a:noAutofit/>
          </a:bodyPr>
          <a:lstStyle/>
          <a:p>
            <a:r>
              <a:rPr lang="en-US" sz="3200" dirty="0" smtClean="0">
                <a:solidFill>
                  <a:srgbClr val="0070C0"/>
                </a:solidFill>
                <a:latin typeface="Lucida Calligraphy" pitchFamily="66" charset="0"/>
              </a:rPr>
              <a:t>Brands of games</a:t>
            </a:r>
            <a:endParaRPr lang="en-US" sz="3200" dirty="0">
              <a:solidFill>
                <a:srgbClr val="0070C0"/>
              </a:solidFill>
              <a:latin typeface="Lucida Calligraphy" pitchFamily="66" charset="0"/>
            </a:endParaRPr>
          </a:p>
        </p:txBody>
      </p:sp>
    </p:spTree>
    <p:extLst>
      <p:ext uri="{BB962C8B-B14F-4D97-AF65-F5344CB8AC3E}">
        <p14:creationId xmlns:p14="http://schemas.microsoft.com/office/powerpoint/2010/main" val="1058028336"/>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grpId="0" nodeType="clickEffect">
                                  <p:stCondLst>
                                    <p:cond delay="0"/>
                                  </p:stCondLst>
                                  <p:childTnLst>
                                    <p:animMotion origin="layout" path="M 0 0 L 0.125 0 C 0.181 0 0.25 0.069 0.25 0.125 L 0.25 0.25 E" pathEditMode="relative" ptsTypes="">
                                      <p:cBhvr>
                                        <p:cTn id="6" dur="2000" fill="hold"/>
                                        <p:tgtEl>
                                          <p:spTgt spid="3">
                                            <p:txEl>
                                              <p:pRg st="0" end="0"/>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130</TotalTime>
  <Words>724</Words>
  <Application>Microsoft Office PowerPoint</Application>
  <PresentationFormat>On-screen Show (4:3)</PresentationFormat>
  <Paragraphs>38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BlackTie</vt:lpstr>
      <vt:lpstr>Video game addiction</vt:lpstr>
      <vt:lpstr>What people think. (Negative)</vt:lpstr>
      <vt:lpstr>Possitive/Negative effect of video games</vt:lpstr>
      <vt:lpstr>What people think (positive)</vt:lpstr>
      <vt:lpstr>AdvertiSing for addicting games.</vt:lpstr>
      <vt:lpstr>Medical research says that…</vt:lpstr>
      <vt:lpstr>The history of video games</vt:lpstr>
      <vt:lpstr>A brand of console</vt:lpstr>
      <vt:lpstr>Brands of games</vt:lpstr>
      <vt:lpstr>Video gaming as a sport</vt:lpstr>
    </vt:vector>
  </TitlesOfParts>
  <Company>MPSD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history of video games</dc:title>
  <dc:creator>Venessa Katerelos</dc:creator>
  <cp:lastModifiedBy>Venessa Katerelos</cp:lastModifiedBy>
  <cp:revision>12</cp:revision>
  <dcterms:created xsi:type="dcterms:W3CDTF">2012-03-13T20:49:15Z</dcterms:created>
  <dcterms:modified xsi:type="dcterms:W3CDTF">2012-03-30T21:05:02Z</dcterms:modified>
</cp:coreProperties>
</file>